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5" r:id="rId7"/>
    <p:sldId id="264" r:id="rId8"/>
    <p:sldId id="266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4" d="100"/>
          <a:sy n="84" d="100"/>
        </p:scale>
        <p:origin x="11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0278E-2908-40F7-A132-CC389205870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1448B-EB60-4346-9906-78BF1780CF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863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A0428C-DF7D-4229-BA05-ED0CEC2FDF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F4CDC54-524A-4897-8230-69BC21D149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F8C721-45EE-4901-88EE-7A1B36118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EE69A2-F188-431D-8A3C-318F19EEF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992D2D-3602-478A-BAF5-B7B7C8B5D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221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97BE8B-FF0F-4E58-90D6-E877F5538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0D7B44-5232-416E-9DF8-89A43B52CB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E9D95B-D0A4-4D48-9260-BB73E84C9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F4C0E4-963E-4097-A7BE-195D5D30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BDBBC1-1DCA-4367-BD34-9E517B484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296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1DCF14C-C38A-4152-AC20-80BC12F1B8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9FFC76-6B78-4175-A3FF-74D3EAC60F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7C303F-B3EF-48C7-B2B1-EA1787FA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FF169C-2D79-459E-BD06-C4AFCAB42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52C2BB-3195-4589-802C-A2802C52A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32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2C234-1F26-40A5-BB6A-EDF772D15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9C5608-B14E-44B6-AC1F-0A1578E3F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2C8ACF-2508-4310-AA57-C6F62E96A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4D9344-9282-47DA-A3DA-B39C8F462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D1A3F9-CDF2-4C84-8A95-0CD4DD3A0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818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BF880-6861-4A92-B238-A5EED2A77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DADB40-5735-41C8-9952-2A72D10C6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B9D2AD-ED80-4210-A533-DB22D8431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01DFEC-759B-4A1A-8E16-373639177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718CFB-822C-4291-8321-E0708331F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603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5F98D-B086-4E51-8B38-8C2545AFA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C7CC28-3AD6-47B1-A039-5EFCF94639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9668E9-31B7-407A-AFF7-C7D2506A58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49D78F-B6C3-42C8-9835-B80B4D92F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93CFCC-D389-40F6-A6D2-E64FA9EE8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6255FF-510F-4749-987C-7DC809C5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1499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E6A68-84A2-4333-ADA5-8990AC5DC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7FCDF0-B30F-4DAA-A7C9-8863A1E50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81170C-0590-444C-B19A-524208D0D8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EE218D1-DC89-48E5-A66B-4ADC31C630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02AEBBF-32BE-4887-A9AB-4D8EDCCD7A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A51C29-4C64-4CAB-AF08-090B3613D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C48D28D-214A-41A9-8F9A-712C922B5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44C4FF0-3019-43FD-AB69-833A01834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58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650D32-841B-4109-A11D-EDEF25C3B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83495C-285A-43A2-BC5B-7ABFEB6AE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AF4505-4E5B-4044-ACBD-92451980A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8BF8065-A949-4C73-9707-C20F1E877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972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DB4AA2-6667-413A-AFA7-B5D117CBC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D8C40E7-E689-4FFD-BA78-32547008D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61F2AD-004C-4FB4-8F31-9000A5354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678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E1B004-DB84-4A4E-9654-00F88F8D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B7F24D-B0F2-4A58-9B7A-673182D92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C3A102-E9EB-4E98-B735-77DAC6676C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D5F4C2-B720-4B6E-ADB5-8415336A2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C53EC2-C215-47D1-9E5C-C9CFE4A96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AA3177-548B-4FDD-98C7-780D95652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429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23E562-26E0-436A-ACE2-D331E3A7D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5A1FB3-7F4B-4D90-A416-736D3A4076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93969B-9DE2-4E23-8D01-7BCA86695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C5553F-0E3F-44BD-A264-AB955F2DA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84649C-DB4E-4FFE-9824-12251E304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186120-0B37-46B0-AC52-B1325D123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5985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76FCC5A-0D52-44C3-9859-E41FBB323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F06850-D2D5-4B7A-B29C-85858BD04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506326-C74A-452C-9246-A9EB9132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246D5-2819-4E7F-B70C-39B3AB492F7E}" type="datetimeFigureOut">
              <a:rPr lang="ko-KR" altLang="en-US" smtClean="0"/>
              <a:t>2023-06-05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A8656A-B2DD-419D-85A0-DE6B75C189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AD5F8C-CB6E-42D4-9243-7ABC62A96B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773CE-44A4-4773-9219-C1391CFD82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936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koreascience.kr/article/CFKO202132348661278.pdf" TargetMode="External"/><Relationship Id="rId2" Type="http://schemas.openxmlformats.org/officeDocument/2006/relationships/hyperlink" Target="http://www.bizion.com/bbs/board.php?bo_table=tech&amp;wr_id=115&amp;sca=Medical%2CBio%2CHealth&amp;page=4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youtu.be/2Q8mgpZdv8Q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86ADB-BF82-4CCC-89DE-5E1B8C1D2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마이크로프로세서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4D7818-9719-4854-809D-18302AF757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/>
              <a:t>윤승민</a:t>
            </a:r>
            <a:r>
              <a:rPr lang="en-US" altLang="ko-KR" dirty="0"/>
              <a:t>, </a:t>
            </a:r>
            <a:r>
              <a:rPr lang="ko-KR" altLang="en-US" dirty="0"/>
              <a:t>정</a:t>
            </a:r>
            <a:r>
              <a:rPr lang="en-US" altLang="ko-KR"/>
              <a:t>OO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3954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3DCA33-5D19-4E91-8F82-AB60BEA69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150638"/>
            <a:ext cx="6465711" cy="876652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시각장애인을 위한 충돌방지 안경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BF4018D-A72B-4F44-9A80-9FAF9803A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94" y="2510988"/>
            <a:ext cx="4608792" cy="21166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8D9244-8938-475B-B177-2099B4AFE624}"/>
              </a:ext>
            </a:extLst>
          </p:cNvPr>
          <p:cNvSpPr txBox="1"/>
          <p:nvPr/>
        </p:nvSpPr>
        <p:spPr>
          <a:xfrm>
            <a:off x="852840" y="1911060"/>
            <a:ext cx="4362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 예상도 </a:t>
            </a:r>
            <a:r>
              <a:rPr lang="en-US" altLang="ko-KR" dirty="0"/>
              <a:t>(</a:t>
            </a:r>
            <a:r>
              <a:rPr lang="ko-KR" altLang="en-US" dirty="0"/>
              <a:t>각 부품 예상 위치</a:t>
            </a:r>
            <a:r>
              <a:rPr lang="en-US" altLang="ko-KR" dirty="0"/>
              <a:t>, </a:t>
            </a:r>
            <a:r>
              <a:rPr lang="ko-KR" altLang="en-US" dirty="0"/>
              <a:t>디자인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D9C67E-1DAF-4ED0-8B74-726A55EEC9C1}"/>
              </a:ext>
            </a:extLst>
          </p:cNvPr>
          <p:cNvSpPr txBox="1"/>
          <p:nvPr/>
        </p:nvSpPr>
        <p:spPr>
          <a:xfrm>
            <a:off x="8095041" y="5174477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적외선 센서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ABFDE7-0846-4BED-BE16-C59BB6CCB2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459" y="1861051"/>
            <a:ext cx="4761747" cy="247966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73523F00-6581-43BD-B110-BC35113504B6}"/>
              </a:ext>
            </a:extLst>
          </p:cNvPr>
          <p:cNvSpPr/>
          <p:nvPr/>
        </p:nvSpPr>
        <p:spPr>
          <a:xfrm>
            <a:off x="8952089" y="2169250"/>
            <a:ext cx="666043" cy="5625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ACC8941-B55D-41B6-AB95-63990BEC3F61}"/>
              </a:ext>
            </a:extLst>
          </p:cNvPr>
          <p:cNvSpPr/>
          <p:nvPr/>
        </p:nvSpPr>
        <p:spPr>
          <a:xfrm>
            <a:off x="6728178" y="2909642"/>
            <a:ext cx="666043" cy="111274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9FF1888-11CD-47EC-9D1A-943DE3F33881}"/>
              </a:ext>
            </a:extLst>
          </p:cNvPr>
          <p:cNvSpPr/>
          <p:nvPr/>
        </p:nvSpPr>
        <p:spPr>
          <a:xfrm>
            <a:off x="10198428" y="2915773"/>
            <a:ext cx="666043" cy="111274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D1C2E98D-813A-4D30-B763-F919F76E6A8D}"/>
              </a:ext>
            </a:extLst>
          </p:cNvPr>
          <p:cNvCxnSpPr>
            <a:stCxn id="9" idx="0"/>
            <a:endCxn id="11" idx="5"/>
          </p:cNvCxnSpPr>
          <p:nvPr/>
        </p:nvCxnSpPr>
        <p:spPr>
          <a:xfrm flipH="1" flipV="1">
            <a:off x="7296681" y="3859429"/>
            <a:ext cx="1508651" cy="131504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C20512B-7980-4716-9279-CD41C52147B2}"/>
              </a:ext>
            </a:extLst>
          </p:cNvPr>
          <p:cNvCxnSpPr>
            <a:cxnSpLocks/>
            <a:stCxn id="9" idx="0"/>
            <a:endCxn id="10" idx="4"/>
          </p:cNvCxnSpPr>
          <p:nvPr/>
        </p:nvCxnSpPr>
        <p:spPr>
          <a:xfrm flipV="1">
            <a:off x="8805332" y="2731753"/>
            <a:ext cx="479779" cy="244272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CD352EA6-2D3F-4C0F-BDA1-3048B43E7E30}"/>
              </a:ext>
            </a:extLst>
          </p:cNvPr>
          <p:cNvCxnSpPr>
            <a:cxnSpLocks/>
            <a:stCxn id="9" idx="0"/>
            <a:endCxn id="12" idx="3"/>
          </p:cNvCxnSpPr>
          <p:nvPr/>
        </p:nvCxnSpPr>
        <p:spPr>
          <a:xfrm flipV="1">
            <a:off x="8805332" y="3865560"/>
            <a:ext cx="1490636" cy="130891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9476AA4-BB6C-44B2-B460-3D3B2D7432D3}"/>
              </a:ext>
            </a:extLst>
          </p:cNvPr>
          <p:cNvSpPr txBox="1"/>
          <p:nvPr/>
        </p:nvSpPr>
        <p:spPr>
          <a:xfrm>
            <a:off x="2404472" y="5089249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피에조</a:t>
            </a:r>
            <a:r>
              <a:rPr lang="ko-KR" altLang="en-US" dirty="0"/>
              <a:t> </a:t>
            </a:r>
            <a:r>
              <a:rPr lang="ko-KR" altLang="en-US" dirty="0" err="1"/>
              <a:t>부저</a:t>
            </a:r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E9E0BAD-8245-4B9F-B638-2EDDC3ED5936}"/>
              </a:ext>
            </a:extLst>
          </p:cNvPr>
          <p:cNvSpPr/>
          <p:nvPr/>
        </p:nvSpPr>
        <p:spPr>
          <a:xfrm>
            <a:off x="1436814" y="2731754"/>
            <a:ext cx="967658" cy="60975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CCBC57AD-1AD5-4AE2-B4FF-31C83F1C46AB}"/>
              </a:ext>
            </a:extLst>
          </p:cNvPr>
          <p:cNvCxnSpPr>
            <a:cxnSpLocks/>
            <a:stCxn id="25" idx="0"/>
            <a:endCxn id="31" idx="5"/>
          </p:cNvCxnSpPr>
          <p:nvPr/>
        </p:nvCxnSpPr>
        <p:spPr>
          <a:xfrm flipH="1" flipV="1">
            <a:off x="2262762" y="3252215"/>
            <a:ext cx="852001" cy="18370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1738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657EFB8-93AE-4AFC-8220-2E22C805A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67" y="150638"/>
            <a:ext cx="6465711" cy="876652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필요한 자원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59DACF-FEF0-429F-8922-A8CE106C7DE8}"/>
              </a:ext>
            </a:extLst>
          </p:cNvPr>
          <p:cNvSpPr txBox="1"/>
          <p:nvPr/>
        </p:nvSpPr>
        <p:spPr>
          <a:xfrm>
            <a:off x="304800" y="1162756"/>
            <a:ext cx="32173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err="1"/>
              <a:t>라즈베리파이</a:t>
            </a:r>
            <a:r>
              <a:rPr lang="ko-KR" altLang="en-US" dirty="0"/>
              <a:t> </a:t>
            </a:r>
            <a:r>
              <a:rPr lang="en-US" altLang="ko-KR" dirty="0"/>
              <a:t>4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안경 테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적외선 거리 측정센서 </a:t>
            </a:r>
            <a:r>
              <a:rPr lang="en-US" altLang="ko-KR" dirty="0"/>
              <a:t>X 3</a:t>
            </a:r>
          </a:p>
          <a:p>
            <a:pPr marL="285750" indent="-285750">
              <a:buFontTx/>
              <a:buChar char="-"/>
            </a:pPr>
            <a:r>
              <a:rPr lang="ko-KR" altLang="en-US" dirty="0" err="1"/>
              <a:t>피에조</a:t>
            </a:r>
            <a:r>
              <a:rPr lang="ko-KR" altLang="en-US" dirty="0"/>
              <a:t> </a:t>
            </a:r>
            <a:r>
              <a:rPr lang="ko-KR" altLang="en-US" dirty="0" err="1"/>
              <a:t>부저</a:t>
            </a:r>
            <a:r>
              <a:rPr lang="ko-KR" altLang="en-US" dirty="0"/>
              <a:t> </a:t>
            </a:r>
            <a:r>
              <a:rPr lang="en-US" altLang="ko-KR" dirty="0"/>
              <a:t>X 2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보조배터리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C</a:t>
            </a:r>
            <a:r>
              <a:rPr lang="ko-KR" altLang="en-US" dirty="0"/>
              <a:t>타입</a:t>
            </a:r>
            <a:r>
              <a:rPr lang="en-US" altLang="ko-KR" dirty="0"/>
              <a:t> </a:t>
            </a:r>
            <a:r>
              <a:rPr lang="ko-KR" altLang="en-US" dirty="0"/>
              <a:t>케이블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버튼</a:t>
            </a: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88CF356-25DC-4E77-9E55-1A53A4A19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372" y="576967"/>
            <a:ext cx="6296904" cy="54395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B121FD-34E7-433C-864D-85074162CF30}"/>
              </a:ext>
            </a:extLst>
          </p:cNvPr>
          <p:cNvSpPr txBox="1"/>
          <p:nvPr/>
        </p:nvSpPr>
        <p:spPr>
          <a:xfrm>
            <a:off x="4098372" y="324432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적외선 센서 사용 코드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712EE-B43A-43AC-BC79-ECC8131E6D34}"/>
              </a:ext>
            </a:extLst>
          </p:cNvPr>
          <p:cNvSpPr txBox="1"/>
          <p:nvPr/>
        </p:nvSpPr>
        <p:spPr>
          <a:xfrm>
            <a:off x="4098372" y="6164236"/>
            <a:ext cx="8008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이를 통해 거리 값을 받아와 일정 거리 안쪽으로 접근하면 </a:t>
            </a:r>
            <a:r>
              <a:rPr lang="ko-KR" altLang="en-US" dirty="0" err="1"/>
              <a:t>피에조</a:t>
            </a:r>
            <a:r>
              <a:rPr lang="ko-KR" altLang="en-US" dirty="0"/>
              <a:t> </a:t>
            </a:r>
            <a:r>
              <a:rPr lang="ko-KR" altLang="en-US" dirty="0" err="1"/>
              <a:t>부저</a:t>
            </a:r>
            <a:r>
              <a:rPr lang="ko-KR" altLang="en-US" dirty="0"/>
              <a:t> 작동</a:t>
            </a:r>
          </a:p>
        </p:txBody>
      </p:sp>
    </p:spTree>
    <p:extLst>
      <p:ext uri="{BB962C8B-B14F-4D97-AF65-F5344CB8AC3E}">
        <p14:creationId xmlns:p14="http://schemas.microsoft.com/office/powerpoint/2010/main" val="11016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CF48EEE-1C6C-4B6A-A0CF-8132C856E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67" y="150638"/>
            <a:ext cx="6465711" cy="876652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기존 작품</a:t>
            </a:r>
            <a:r>
              <a:rPr lang="en-US" altLang="ko-KR" sz="3200" dirty="0"/>
              <a:t>, </a:t>
            </a:r>
            <a:r>
              <a:rPr lang="ko-KR" altLang="en-US" sz="3200" dirty="0"/>
              <a:t>특허</a:t>
            </a:r>
            <a:r>
              <a:rPr lang="en-US" altLang="ko-KR" sz="3200" dirty="0"/>
              <a:t>, </a:t>
            </a:r>
            <a:r>
              <a:rPr lang="ko-KR" altLang="en-US" sz="3200" dirty="0"/>
              <a:t>논문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0E66CD-DB38-422D-B07A-FA4BE3D756FB}"/>
              </a:ext>
            </a:extLst>
          </p:cNvPr>
          <p:cNvSpPr txBox="1"/>
          <p:nvPr/>
        </p:nvSpPr>
        <p:spPr>
          <a:xfrm>
            <a:off x="304800" y="1162756"/>
            <a:ext cx="103180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시각 장애인용 안전 안경 </a:t>
            </a:r>
            <a:r>
              <a:rPr lang="en-US" altLang="ko-KR" dirty="0"/>
              <a:t>(</a:t>
            </a:r>
            <a:r>
              <a:rPr lang="ko-KR" altLang="en-US" dirty="0"/>
              <a:t>특허 등록번호 </a:t>
            </a:r>
            <a:r>
              <a:rPr lang="en-US" altLang="ko-KR" dirty="0"/>
              <a:t>: 20 – 492633 - 0000)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‘OrCam </a:t>
            </a:r>
            <a:r>
              <a:rPr lang="en-US" altLang="ko-KR" dirty="0" err="1"/>
              <a:t>MyEye</a:t>
            </a:r>
            <a:r>
              <a:rPr lang="en-US" altLang="ko-KR" dirty="0"/>
              <a:t>’ AI </a:t>
            </a:r>
            <a:r>
              <a:rPr lang="ko-KR" altLang="en-US" dirty="0"/>
              <a:t>시각 보조기기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옥스포드 대학 연구팀 </a:t>
            </a:r>
            <a:r>
              <a:rPr lang="en-US" altLang="ko-KR" dirty="0"/>
              <a:t>- Smart Glasses </a:t>
            </a:r>
            <a:r>
              <a:rPr lang="ko-KR" altLang="en-US" dirty="0">
                <a:hlinkClick r:id="rId2"/>
              </a:rPr>
              <a:t>자료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시각장애인을 위한 보행 안내 스마트 안경 플랫폼 설계 </a:t>
            </a:r>
            <a:r>
              <a:rPr lang="en-US" altLang="ko-KR" dirty="0"/>
              <a:t>(</a:t>
            </a:r>
            <a:r>
              <a:rPr lang="ko-KR" altLang="en-US" dirty="0" err="1"/>
              <a:t>이재범</a:t>
            </a:r>
            <a:r>
              <a:rPr lang="ko-KR" altLang="en-US" dirty="0"/>
              <a:t> 외 </a:t>
            </a:r>
            <a:r>
              <a:rPr lang="en-US" altLang="ko-KR" dirty="0"/>
              <a:t>2</a:t>
            </a:r>
            <a:r>
              <a:rPr lang="ko-KR" altLang="en-US" dirty="0"/>
              <a:t>인</a:t>
            </a:r>
            <a:r>
              <a:rPr lang="en-US" altLang="ko-KR" dirty="0"/>
              <a:t>, </a:t>
            </a:r>
            <a:r>
              <a:rPr lang="ko-KR" altLang="en-US" dirty="0"/>
              <a:t>동의대학교</a:t>
            </a:r>
            <a:r>
              <a:rPr lang="en-US" altLang="ko-KR" dirty="0"/>
              <a:t>) </a:t>
            </a:r>
            <a:r>
              <a:rPr lang="ko-KR" altLang="en-US" dirty="0">
                <a:hlinkClick r:id="rId3"/>
              </a:rPr>
              <a:t>논문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98239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27FFC72-F935-464A-AA33-F8632FF43B3A}"/>
              </a:ext>
            </a:extLst>
          </p:cNvPr>
          <p:cNvSpPr/>
          <p:nvPr/>
        </p:nvSpPr>
        <p:spPr>
          <a:xfrm>
            <a:off x="4707464" y="214487"/>
            <a:ext cx="1766712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전원 </a:t>
            </a:r>
            <a:r>
              <a:rPr lang="en-US" altLang="ko-KR" dirty="0">
                <a:solidFill>
                  <a:sysClr val="windowText" lastClr="000000"/>
                </a:solidFill>
              </a:rPr>
              <a:t>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27F17CE-2C3F-41B2-8D99-D5BCD20D0B3E}"/>
              </a:ext>
            </a:extLst>
          </p:cNvPr>
          <p:cNvSpPr/>
          <p:nvPr/>
        </p:nvSpPr>
        <p:spPr>
          <a:xfrm>
            <a:off x="3649132" y="1301043"/>
            <a:ext cx="3883378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적외선 거리 측정센서로 거리 측정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3B262E-44FF-4F20-BE30-BED6B03F7D27}"/>
              </a:ext>
            </a:extLst>
          </p:cNvPr>
          <p:cNvSpPr/>
          <p:nvPr/>
        </p:nvSpPr>
        <p:spPr>
          <a:xfrm>
            <a:off x="4439354" y="2796821"/>
            <a:ext cx="2302933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ysClr val="windowText" lastClr="000000"/>
                </a:solidFill>
              </a:rPr>
              <a:t>피에조</a:t>
            </a:r>
            <a:r>
              <a:rPr lang="ko-KR" altLang="en-US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 err="1">
                <a:solidFill>
                  <a:sysClr val="windowText" lastClr="000000"/>
                </a:solidFill>
              </a:rPr>
              <a:t>부저</a:t>
            </a:r>
            <a:r>
              <a:rPr lang="ko-KR" altLang="en-US" dirty="0">
                <a:solidFill>
                  <a:sysClr val="windowText" lastClr="000000"/>
                </a:solidFill>
              </a:rPr>
              <a:t> 작동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108FE12-C9E7-4DBC-8223-1E2973AFFE00}"/>
              </a:ext>
            </a:extLst>
          </p:cNvPr>
          <p:cNvSpPr/>
          <p:nvPr/>
        </p:nvSpPr>
        <p:spPr>
          <a:xfrm>
            <a:off x="8288866" y="2796821"/>
            <a:ext cx="2754488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ysClr val="windowText" lastClr="000000"/>
                </a:solidFill>
              </a:rPr>
              <a:t>피에조</a:t>
            </a:r>
            <a:r>
              <a:rPr lang="ko-KR" altLang="en-US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 err="1">
                <a:solidFill>
                  <a:sysClr val="windowText" lastClr="000000"/>
                </a:solidFill>
              </a:rPr>
              <a:t>부저</a:t>
            </a:r>
            <a:r>
              <a:rPr lang="ko-KR" altLang="en-US" dirty="0">
                <a:solidFill>
                  <a:sysClr val="windowText" lastClr="000000"/>
                </a:solidFill>
              </a:rPr>
              <a:t> 작동 안함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B82C85-95FF-406D-A72D-97AF971D5ACB}"/>
              </a:ext>
            </a:extLst>
          </p:cNvPr>
          <p:cNvSpPr txBox="1"/>
          <p:nvPr/>
        </p:nvSpPr>
        <p:spPr>
          <a:xfrm>
            <a:off x="8520285" y="1047043"/>
            <a:ext cx="3217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 거리가 </a:t>
            </a:r>
            <a:r>
              <a:rPr lang="en-US" altLang="ko-KR" dirty="0"/>
              <a:t>50cm </a:t>
            </a:r>
            <a:r>
              <a:rPr lang="ko-KR" altLang="en-US" dirty="0"/>
              <a:t>이상 일 때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CDA48E-70F2-4BC6-8F8F-5CFE4ED6ABE1}"/>
              </a:ext>
            </a:extLst>
          </p:cNvPr>
          <p:cNvSpPr txBox="1"/>
          <p:nvPr/>
        </p:nvSpPr>
        <p:spPr>
          <a:xfrm>
            <a:off x="5624689" y="2118266"/>
            <a:ext cx="3217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 거리가 </a:t>
            </a:r>
            <a:r>
              <a:rPr lang="en-US" altLang="ko-KR" dirty="0"/>
              <a:t>50cm </a:t>
            </a:r>
            <a:r>
              <a:rPr lang="ko-KR" altLang="en-US" dirty="0"/>
              <a:t>미만 일 때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31A5E5C-AADE-43C5-BE1B-5AD4B3E77F1E}"/>
              </a:ext>
            </a:extLst>
          </p:cNvPr>
          <p:cNvSpPr/>
          <p:nvPr/>
        </p:nvSpPr>
        <p:spPr>
          <a:xfrm>
            <a:off x="1490133" y="3959575"/>
            <a:ext cx="3112913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ysClr val="windowText" lastClr="000000"/>
                </a:solidFill>
              </a:rPr>
              <a:t>피에조</a:t>
            </a:r>
            <a:r>
              <a:rPr lang="ko-KR" altLang="en-US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 err="1">
                <a:solidFill>
                  <a:sysClr val="windowText" lastClr="000000"/>
                </a:solidFill>
              </a:rPr>
              <a:t>부저</a:t>
            </a:r>
            <a:r>
              <a:rPr lang="ko-KR" altLang="en-US" dirty="0">
                <a:solidFill>
                  <a:sysClr val="windowText" lastClr="000000"/>
                </a:solidFill>
              </a:rPr>
              <a:t> 작동 빈도 증가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444F54B-F46B-41A4-BA70-C8546936B228}"/>
              </a:ext>
            </a:extLst>
          </p:cNvPr>
          <p:cNvSpPr/>
          <p:nvPr/>
        </p:nvSpPr>
        <p:spPr>
          <a:xfrm>
            <a:off x="4473223" y="5122329"/>
            <a:ext cx="2302933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한 사이클 종료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41D20E-731D-4A8A-9CEF-6D35E8A0331B}"/>
              </a:ext>
            </a:extLst>
          </p:cNvPr>
          <p:cNvSpPr txBox="1"/>
          <p:nvPr/>
        </p:nvSpPr>
        <p:spPr>
          <a:xfrm>
            <a:off x="980724" y="3543867"/>
            <a:ext cx="3975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 거리가 </a:t>
            </a:r>
            <a:r>
              <a:rPr lang="en-US" altLang="ko-KR" dirty="0"/>
              <a:t>35cm, 15cm </a:t>
            </a:r>
            <a:r>
              <a:rPr lang="ko-KR" altLang="en-US" dirty="0"/>
              <a:t>미만 일 때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A5B93F9-44E2-468B-9302-990D66FB5304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5590820" y="722487"/>
            <a:ext cx="1" cy="578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B88F2DE-BB45-488D-90EA-F2AD1284911E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>
            <a:off x="5590821" y="1809043"/>
            <a:ext cx="0" cy="987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B46C06CC-1BBE-482F-83FA-1AAAD910007F}"/>
              </a:ext>
            </a:extLst>
          </p:cNvPr>
          <p:cNvCxnSpPr>
            <a:cxnSpLocks/>
            <a:stCxn id="4" idx="2"/>
            <a:endCxn id="20" idx="0"/>
          </p:cNvCxnSpPr>
          <p:nvPr/>
        </p:nvCxnSpPr>
        <p:spPr>
          <a:xfrm>
            <a:off x="5590821" y="3304821"/>
            <a:ext cx="33869" cy="18175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68E16806-2EB4-4C8B-8A60-29143014EA81}"/>
              </a:ext>
            </a:extLst>
          </p:cNvPr>
          <p:cNvCxnSpPr>
            <a:cxnSpLocks/>
            <a:stCxn id="4" idx="1"/>
            <a:endCxn id="18" idx="0"/>
          </p:cNvCxnSpPr>
          <p:nvPr/>
        </p:nvCxnSpPr>
        <p:spPr>
          <a:xfrm rot="10800000" flipV="1">
            <a:off x="3046590" y="3050821"/>
            <a:ext cx="1392764" cy="9087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4945E44A-36AA-4174-9957-D063BAD7E18C}"/>
              </a:ext>
            </a:extLst>
          </p:cNvPr>
          <p:cNvCxnSpPr>
            <a:cxnSpLocks/>
            <a:stCxn id="3" idx="3"/>
            <a:endCxn id="5" idx="0"/>
          </p:cNvCxnSpPr>
          <p:nvPr/>
        </p:nvCxnSpPr>
        <p:spPr>
          <a:xfrm>
            <a:off x="7532510" y="1555043"/>
            <a:ext cx="2133600" cy="12417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B6F1D2F1-D67C-4D6D-B15D-B07363A1792B}"/>
              </a:ext>
            </a:extLst>
          </p:cNvPr>
          <p:cNvCxnSpPr>
            <a:cxnSpLocks/>
            <a:stCxn id="5" idx="2"/>
            <a:endCxn id="20" idx="3"/>
          </p:cNvCxnSpPr>
          <p:nvPr/>
        </p:nvCxnSpPr>
        <p:spPr>
          <a:xfrm rot="5400000">
            <a:off x="7185379" y="2895598"/>
            <a:ext cx="2071508" cy="28899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F9150DD6-369C-4653-9019-0106EAF516DD}"/>
              </a:ext>
            </a:extLst>
          </p:cNvPr>
          <p:cNvCxnSpPr>
            <a:cxnSpLocks/>
            <a:stCxn id="18" idx="2"/>
            <a:endCxn id="20" idx="1"/>
          </p:cNvCxnSpPr>
          <p:nvPr/>
        </p:nvCxnSpPr>
        <p:spPr>
          <a:xfrm rot="16200000" flipH="1">
            <a:off x="3305529" y="4208635"/>
            <a:ext cx="908754" cy="14266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479FA6D9-B94E-4651-B0CF-BC63ECB8928E}"/>
              </a:ext>
            </a:extLst>
          </p:cNvPr>
          <p:cNvCxnSpPr>
            <a:cxnSpLocks/>
            <a:stCxn id="20" idx="2"/>
            <a:endCxn id="3" idx="0"/>
          </p:cNvCxnSpPr>
          <p:nvPr/>
        </p:nvCxnSpPr>
        <p:spPr>
          <a:xfrm rot="5400000" flipH="1">
            <a:off x="3443113" y="3448752"/>
            <a:ext cx="4329286" cy="33869"/>
          </a:xfrm>
          <a:prstGeom prst="bentConnector5">
            <a:avLst>
              <a:gd name="adj1" fmla="val -5280"/>
              <a:gd name="adj2" fmla="val 14207361"/>
              <a:gd name="adj3" fmla="val 10736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0B3E479D-AA9B-46E9-B1BE-B958423506B7}"/>
              </a:ext>
            </a:extLst>
          </p:cNvPr>
          <p:cNvSpPr/>
          <p:nvPr/>
        </p:nvSpPr>
        <p:spPr>
          <a:xfrm>
            <a:off x="6742287" y="6031083"/>
            <a:ext cx="2302933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전원 </a:t>
            </a:r>
            <a:r>
              <a:rPr lang="en-US" altLang="ko-KR" dirty="0">
                <a:solidFill>
                  <a:sysClr val="windowText" lastClr="000000"/>
                </a:solidFill>
              </a:rPr>
              <a:t>OFF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05F5F522-5F2A-4713-A00E-3E1958D29152}"/>
              </a:ext>
            </a:extLst>
          </p:cNvPr>
          <p:cNvCxnSpPr>
            <a:cxnSpLocks/>
            <a:stCxn id="20" idx="2"/>
            <a:endCxn id="92" idx="1"/>
          </p:cNvCxnSpPr>
          <p:nvPr/>
        </p:nvCxnSpPr>
        <p:spPr>
          <a:xfrm rot="16200000" flipH="1">
            <a:off x="5856111" y="5398907"/>
            <a:ext cx="654754" cy="11175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71B8D8F7-D9FD-45E0-AF1D-02380DBB623E}"/>
              </a:ext>
            </a:extLst>
          </p:cNvPr>
          <p:cNvSpPr txBox="1"/>
          <p:nvPr/>
        </p:nvSpPr>
        <p:spPr>
          <a:xfrm>
            <a:off x="4603046" y="6316123"/>
            <a:ext cx="2050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전원 버튼 작동 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9363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D6C29-40E4-4AD2-93F3-EDC54723E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5" y="44451"/>
            <a:ext cx="3279775" cy="720000"/>
          </a:xfrm>
        </p:spPr>
        <p:txBody>
          <a:bodyPr>
            <a:normAutofit/>
          </a:bodyPr>
          <a:lstStyle/>
          <a:p>
            <a:pPr algn="ctr"/>
            <a:r>
              <a:rPr lang="ko-KR" altLang="en-US" sz="3200" dirty="0"/>
              <a:t>사용한 소스코드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9BC83B-F796-4628-8669-99B3E5A34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750477"/>
            <a:ext cx="5408757" cy="57011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571CD2E-0A3B-4DE8-9446-7D514B19B0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044" y="391669"/>
            <a:ext cx="5087797" cy="605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473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92061-A351-48C9-A999-A694C6998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1" y="66980"/>
            <a:ext cx="2429226" cy="720000"/>
          </a:xfrm>
        </p:spPr>
        <p:txBody>
          <a:bodyPr>
            <a:normAutofit/>
          </a:bodyPr>
          <a:lstStyle/>
          <a:p>
            <a:pPr algn="ctr"/>
            <a:r>
              <a:rPr lang="ko-KR" altLang="en-US" sz="3200" dirty="0"/>
              <a:t>수정한 사항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4888945-65AE-4F07-9D7D-DD00B2635D08}"/>
              </a:ext>
            </a:extLst>
          </p:cNvPr>
          <p:cNvSpPr/>
          <p:nvPr/>
        </p:nvSpPr>
        <p:spPr>
          <a:xfrm>
            <a:off x="4707464" y="214487"/>
            <a:ext cx="1766712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전원 </a:t>
            </a:r>
            <a:r>
              <a:rPr lang="en-US" altLang="ko-KR" dirty="0">
                <a:solidFill>
                  <a:sysClr val="windowText" lastClr="000000"/>
                </a:solidFill>
              </a:rPr>
              <a:t>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88A8040-37EB-488D-8663-44F537B2F59F}"/>
              </a:ext>
            </a:extLst>
          </p:cNvPr>
          <p:cNvSpPr/>
          <p:nvPr/>
        </p:nvSpPr>
        <p:spPr>
          <a:xfrm>
            <a:off x="3649132" y="1301043"/>
            <a:ext cx="3883378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적외선 거리 측정센서로 거리 측정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C5A9C9A-207A-4EFF-8C2E-5A9614EF103B}"/>
              </a:ext>
            </a:extLst>
          </p:cNvPr>
          <p:cNvSpPr/>
          <p:nvPr/>
        </p:nvSpPr>
        <p:spPr>
          <a:xfrm>
            <a:off x="4439354" y="2796821"/>
            <a:ext cx="2302933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ysClr val="windowText" lastClr="000000"/>
                </a:solidFill>
              </a:rPr>
              <a:t>피에조</a:t>
            </a:r>
            <a:r>
              <a:rPr lang="ko-KR" altLang="en-US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 err="1">
                <a:solidFill>
                  <a:sysClr val="windowText" lastClr="000000"/>
                </a:solidFill>
              </a:rPr>
              <a:t>부저</a:t>
            </a:r>
            <a:r>
              <a:rPr lang="ko-KR" altLang="en-US" dirty="0">
                <a:solidFill>
                  <a:sysClr val="windowText" lastClr="000000"/>
                </a:solidFill>
              </a:rPr>
              <a:t> 작동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4C8774-318F-458D-8458-952C3CF58DC3}"/>
              </a:ext>
            </a:extLst>
          </p:cNvPr>
          <p:cNvSpPr/>
          <p:nvPr/>
        </p:nvSpPr>
        <p:spPr>
          <a:xfrm>
            <a:off x="8288866" y="2796821"/>
            <a:ext cx="2754488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ysClr val="windowText" lastClr="000000"/>
                </a:solidFill>
              </a:rPr>
              <a:t>피에조</a:t>
            </a:r>
            <a:r>
              <a:rPr lang="ko-KR" altLang="en-US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 err="1">
                <a:solidFill>
                  <a:sysClr val="windowText" lastClr="000000"/>
                </a:solidFill>
              </a:rPr>
              <a:t>부저</a:t>
            </a:r>
            <a:r>
              <a:rPr lang="ko-KR" altLang="en-US" dirty="0">
                <a:solidFill>
                  <a:sysClr val="windowText" lastClr="000000"/>
                </a:solidFill>
              </a:rPr>
              <a:t> 작동 안함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1CC88D-0F24-4BC3-8758-5C600C6F2E33}"/>
              </a:ext>
            </a:extLst>
          </p:cNvPr>
          <p:cNvSpPr txBox="1"/>
          <p:nvPr/>
        </p:nvSpPr>
        <p:spPr>
          <a:xfrm>
            <a:off x="8520285" y="1047043"/>
            <a:ext cx="3217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 거리가 </a:t>
            </a:r>
            <a:r>
              <a:rPr lang="en-US" altLang="ko-KR" dirty="0"/>
              <a:t>50cm </a:t>
            </a:r>
            <a:r>
              <a:rPr lang="ko-KR" altLang="en-US" dirty="0"/>
              <a:t>이상 일 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E9CFBC-398C-4F85-A0D9-FB7CAA339823}"/>
              </a:ext>
            </a:extLst>
          </p:cNvPr>
          <p:cNvSpPr txBox="1"/>
          <p:nvPr/>
        </p:nvSpPr>
        <p:spPr>
          <a:xfrm>
            <a:off x="5624689" y="2118266"/>
            <a:ext cx="3217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 거리가 </a:t>
            </a:r>
            <a:r>
              <a:rPr lang="en-US" altLang="ko-KR" dirty="0"/>
              <a:t>50cm </a:t>
            </a:r>
            <a:r>
              <a:rPr lang="ko-KR" altLang="en-US" dirty="0"/>
              <a:t>미만 일 때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5E3B7EE-0C18-401C-8D52-7FB82022060E}"/>
              </a:ext>
            </a:extLst>
          </p:cNvPr>
          <p:cNvSpPr/>
          <p:nvPr/>
        </p:nvSpPr>
        <p:spPr>
          <a:xfrm>
            <a:off x="1490133" y="3959575"/>
            <a:ext cx="3112913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ysClr val="windowText" lastClr="000000"/>
                </a:solidFill>
              </a:rPr>
              <a:t>피에조</a:t>
            </a:r>
            <a:r>
              <a:rPr lang="ko-KR" altLang="en-US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 err="1">
                <a:solidFill>
                  <a:sysClr val="windowText" lastClr="000000"/>
                </a:solidFill>
              </a:rPr>
              <a:t>부저</a:t>
            </a:r>
            <a:r>
              <a:rPr lang="ko-KR" altLang="en-US" dirty="0">
                <a:solidFill>
                  <a:sysClr val="windowText" lastClr="000000"/>
                </a:solidFill>
              </a:rPr>
              <a:t> 작동 빈도 증가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97F22F6-5B36-4BCB-8A93-86D62498E602}"/>
              </a:ext>
            </a:extLst>
          </p:cNvPr>
          <p:cNvSpPr/>
          <p:nvPr/>
        </p:nvSpPr>
        <p:spPr>
          <a:xfrm>
            <a:off x="4473223" y="5122329"/>
            <a:ext cx="2302933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한 사이클 종료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664399-F008-43CA-883D-2A6ABF1BEE32}"/>
              </a:ext>
            </a:extLst>
          </p:cNvPr>
          <p:cNvSpPr txBox="1"/>
          <p:nvPr/>
        </p:nvSpPr>
        <p:spPr>
          <a:xfrm>
            <a:off x="980724" y="3543867"/>
            <a:ext cx="3975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 거리가 </a:t>
            </a:r>
            <a:r>
              <a:rPr lang="en-US" altLang="ko-KR" dirty="0"/>
              <a:t>35cm, 15cm </a:t>
            </a:r>
            <a:r>
              <a:rPr lang="ko-KR" altLang="en-US" dirty="0"/>
              <a:t>미만 일 때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91609A8-0756-4137-BABA-ACF4FDA73C69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5590820" y="722487"/>
            <a:ext cx="1" cy="578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BFC819C-337E-41F6-89BF-D4F073CA2A56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5590821" y="1809043"/>
            <a:ext cx="0" cy="987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6BCE194-E6F3-48E2-8F59-0BB0158128E4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>
            <a:off x="5590821" y="3304821"/>
            <a:ext cx="33869" cy="18175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264B7CCF-5267-4BC1-B14D-FDEC5D16B761}"/>
              </a:ext>
            </a:extLst>
          </p:cNvPr>
          <p:cNvCxnSpPr>
            <a:cxnSpLocks/>
            <a:stCxn id="7" idx="1"/>
            <a:endCxn id="11" idx="0"/>
          </p:cNvCxnSpPr>
          <p:nvPr/>
        </p:nvCxnSpPr>
        <p:spPr>
          <a:xfrm rot="10800000" flipV="1">
            <a:off x="3046590" y="3050821"/>
            <a:ext cx="1392764" cy="9087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453B0F6D-49DB-4DA4-A7F8-4B910AFF8189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7532510" y="1555043"/>
            <a:ext cx="2133600" cy="12417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A0245F92-FB8E-4B80-9370-060DDFA693D9}"/>
              </a:ext>
            </a:extLst>
          </p:cNvPr>
          <p:cNvCxnSpPr>
            <a:cxnSpLocks/>
            <a:stCxn id="8" idx="2"/>
            <a:endCxn id="12" idx="3"/>
          </p:cNvCxnSpPr>
          <p:nvPr/>
        </p:nvCxnSpPr>
        <p:spPr>
          <a:xfrm rot="5400000">
            <a:off x="7185379" y="2895598"/>
            <a:ext cx="2071508" cy="28899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929EC99-E651-4536-9DAB-8F63D6ED1CF8}"/>
              </a:ext>
            </a:extLst>
          </p:cNvPr>
          <p:cNvCxnSpPr>
            <a:cxnSpLocks/>
            <a:stCxn id="11" idx="2"/>
            <a:endCxn id="12" idx="1"/>
          </p:cNvCxnSpPr>
          <p:nvPr/>
        </p:nvCxnSpPr>
        <p:spPr>
          <a:xfrm rot="16200000" flipH="1">
            <a:off x="3305529" y="4208635"/>
            <a:ext cx="908754" cy="14266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0A1FC1EF-F8F4-4498-8FC9-7EB7DFC5E05D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 rot="5400000" flipH="1">
            <a:off x="3443113" y="3448752"/>
            <a:ext cx="4329286" cy="33869"/>
          </a:xfrm>
          <a:prstGeom prst="bentConnector5">
            <a:avLst>
              <a:gd name="adj1" fmla="val -5280"/>
              <a:gd name="adj2" fmla="val 14207361"/>
              <a:gd name="adj3" fmla="val 10736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575710E-7298-4248-8922-74F91572A48D}"/>
              </a:ext>
            </a:extLst>
          </p:cNvPr>
          <p:cNvSpPr/>
          <p:nvPr/>
        </p:nvSpPr>
        <p:spPr>
          <a:xfrm>
            <a:off x="6742287" y="6031083"/>
            <a:ext cx="2302933" cy="508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전원 </a:t>
            </a:r>
            <a:r>
              <a:rPr lang="en-US" altLang="ko-KR" dirty="0">
                <a:solidFill>
                  <a:sysClr val="windowText" lastClr="000000"/>
                </a:solidFill>
              </a:rPr>
              <a:t>OFF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3003B411-94A0-43F5-9451-4F6E649DD42B}"/>
              </a:ext>
            </a:extLst>
          </p:cNvPr>
          <p:cNvCxnSpPr>
            <a:cxnSpLocks/>
            <a:stCxn id="12" idx="2"/>
            <a:endCxn id="22" idx="1"/>
          </p:cNvCxnSpPr>
          <p:nvPr/>
        </p:nvCxnSpPr>
        <p:spPr>
          <a:xfrm rot="16200000" flipH="1">
            <a:off x="5856111" y="5398907"/>
            <a:ext cx="654754" cy="11175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340B0E6-04C2-4CB7-8E33-A49CF89A7735}"/>
              </a:ext>
            </a:extLst>
          </p:cNvPr>
          <p:cNvSpPr txBox="1"/>
          <p:nvPr/>
        </p:nvSpPr>
        <p:spPr>
          <a:xfrm>
            <a:off x="4603046" y="6316123"/>
            <a:ext cx="2050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전원 버튼 작동 시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97CBF6-745A-4345-8C2F-44201C9BF87F}"/>
              </a:ext>
            </a:extLst>
          </p:cNvPr>
          <p:cNvSpPr txBox="1"/>
          <p:nvPr/>
        </p:nvSpPr>
        <p:spPr>
          <a:xfrm>
            <a:off x="9812866" y="685326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60cm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6B3AED9C-C366-4CBA-B134-2E94812B12A3}"/>
              </a:ext>
            </a:extLst>
          </p:cNvPr>
          <p:cNvCxnSpPr>
            <a:cxnSpLocks/>
          </p:cNvCxnSpPr>
          <p:nvPr/>
        </p:nvCxnSpPr>
        <p:spPr>
          <a:xfrm flipV="1">
            <a:off x="9850966" y="1080905"/>
            <a:ext cx="577138" cy="29596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0D1C37D-18D7-4E2E-B092-899BF91522D9}"/>
              </a:ext>
            </a:extLst>
          </p:cNvPr>
          <p:cNvSpPr txBox="1"/>
          <p:nvPr/>
        </p:nvSpPr>
        <p:spPr>
          <a:xfrm>
            <a:off x="6929966" y="1827765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60cm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52A5586-B35E-41B9-82A1-EEA1837FB5DA}"/>
              </a:ext>
            </a:extLst>
          </p:cNvPr>
          <p:cNvCxnSpPr>
            <a:cxnSpLocks/>
          </p:cNvCxnSpPr>
          <p:nvPr/>
        </p:nvCxnSpPr>
        <p:spPr>
          <a:xfrm flipV="1">
            <a:off x="7006166" y="2171980"/>
            <a:ext cx="551738" cy="30922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A795BB8-C83F-432A-BD66-4DF82D15928D}"/>
              </a:ext>
            </a:extLst>
          </p:cNvPr>
          <p:cNvSpPr txBox="1"/>
          <p:nvPr/>
        </p:nvSpPr>
        <p:spPr>
          <a:xfrm>
            <a:off x="1210824" y="3255999"/>
            <a:ext cx="2974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rgbClr val="FF0000"/>
                </a:solidFill>
              </a:rPr>
              <a:t>거리 값을 실시간으로 반영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6E319278-5F12-4A3D-906A-07BFFEAFD1AF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980724" y="3728533"/>
            <a:ext cx="397509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6502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6BF27A-E90F-4482-840A-A56DBEE42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73025"/>
            <a:ext cx="1435100" cy="1260475"/>
          </a:xfrm>
        </p:spPr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32EA9E-0F82-4BAF-8D26-7498A8FC73D1}"/>
              </a:ext>
            </a:extLst>
          </p:cNvPr>
          <p:cNvSpPr txBox="1"/>
          <p:nvPr/>
        </p:nvSpPr>
        <p:spPr>
          <a:xfrm>
            <a:off x="1987550" y="518596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hlinkClick r:id="rId2"/>
              </a:rPr>
              <a:t>시연 동영상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ADC5A10-A92C-4439-9BFF-A7F556E897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32" y="1426301"/>
            <a:ext cx="5760000" cy="432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CE04C17-4B78-409C-896A-EA1A38C4C3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870" y="3586301"/>
            <a:ext cx="3840000" cy="288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E8D3338-CBFB-4B0C-9B60-4A95B35CBB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870" y="391699"/>
            <a:ext cx="3840000" cy="2880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0D3A5394-4E8E-405A-959C-7C80B935EB11}"/>
              </a:ext>
            </a:extLst>
          </p:cNvPr>
          <p:cNvSpPr/>
          <p:nvPr/>
        </p:nvSpPr>
        <p:spPr>
          <a:xfrm>
            <a:off x="2222500" y="3937000"/>
            <a:ext cx="2578100" cy="1092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2A0F499-0592-405C-B97D-F26D6BAC5F63}"/>
              </a:ext>
            </a:extLst>
          </p:cNvPr>
          <p:cNvSpPr/>
          <p:nvPr/>
        </p:nvSpPr>
        <p:spPr>
          <a:xfrm>
            <a:off x="1060450" y="4169500"/>
            <a:ext cx="717550" cy="73270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7A4312C-05A8-40E9-99C4-43318C3E821E}"/>
              </a:ext>
            </a:extLst>
          </p:cNvPr>
          <p:cNvSpPr/>
          <p:nvPr/>
        </p:nvSpPr>
        <p:spPr>
          <a:xfrm>
            <a:off x="4709588" y="3467100"/>
            <a:ext cx="679450" cy="583199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998491-CECB-4AF6-9D53-FFF8544F15DA}"/>
              </a:ext>
            </a:extLst>
          </p:cNvPr>
          <p:cNvSpPr txBox="1"/>
          <p:nvPr/>
        </p:nvSpPr>
        <p:spPr>
          <a:xfrm>
            <a:off x="1239108" y="5866419"/>
            <a:ext cx="4338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적외선 거리 측정 센서</a:t>
            </a:r>
            <a:r>
              <a:rPr lang="en-US" altLang="ko-KR" b="1" dirty="0"/>
              <a:t>, </a:t>
            </a:r>
            <a:r>
              <a:rPr lang="ko-KR" altLang="en-US" b="1" dirty="0" err="1">
                <a:solidFill>
                  <a:srgbClr val="0070C0"/>
                </a:solidFill>
              </a:rPr>
              <a:t>피에조</a:t>
            </a:r>
            <a:r>
              <a:rPr lang="ko-KR" altLang="en-US" b="1" dirty="0">
                <a:solidFill>
                  <a:srgbClr val="0070C0"/>
                </a:solidFill>
              </a:rPr>
              <a:t> </a:t>
            </a:r>
            <a:r>
              <a:rPr lang="ko-KR" altLang="en-US" b="1" dirty="0" err="1">
                <a:solidFill>
                  <a:srgbClr val="0070C0"/>
                </a:solidFill>
              </a:rPr>
              <a:t>부저모듈</a:t>
            </a:r>
            <a:endParaRPr lang="ko-KR" alt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554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227</Words>
  <Application>Microsoft Office PowerPoint</Application>
  <PresentationFormat>와이드스크린</PresentationFormat>
  <Paragraphs>54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마이크로프로세서</vt:lpstr>
      <vt:lpstr>시각장애인을 위한 충돌방지 안경</vt:lpstr>
      <vt:lpstr>필요한 자원</vt:lpstr>
      <vt:lpstr>기존 작품, 특허, 논문</vt:lpstr>
      <vt:lpstr>PowerPoint 프레젠테이션</vt:lpstr>
      <vt:lpstr>사용한 소스코드 </vt:lpstr>
      <vt:lpstr>수정한 사항</vt:lpstr>
      <vt:lpstr>결과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마이크로프로세서</dc:title>
  <dc:creator>user</dc:creator>
  <cp:lastModifiedBy>윤승민</cp:lastModifiedBy>
  <cp:revision>9</cp:revision>
  <dcterms:created xsi:type="dcterms:W3CDTF">2023-05-16T00:49:57Z</dcterms:created>
  <dcterms:modified xsi:type="dcterms:W3CDTF">2023-06-05T06:47:25Z</dcterms:modified>
</cp:coreProperties>
</file>

<file path=docProps/thumbnail.jpeg>
</file>